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2" r:id="rId1"/>
    <p:sldMasterId id="2147483683" r:id="rId2"/>
    <p:sldMasterId id="2147483684" r:id="rId3"/>
    <p:sldMasterId id="2147483685" r:id="rId4"/>
    <p:sldMasterId id="2147483686" r:id="rId5"/>
  </p:sldMasterIdLst>
  <p:notesMasterIdLst>
    <p:notesMasterId r:id="rId27"/>
  </p:notesMasterIdLst>
  <p:sldIdLst>
    <p:sldId id="256" r:id="rId6"/>
    <p:sldId id="257" r:id="rId7"/>
    <p:sldId id="259" r:id="rId8"/>
    <p:sldId id="260" r:id="rId9"/>
    <p:sldId id="261" r:id="rId10"/>
    <p:sldId id="262" r:id="rId11"/>
    <p:sldId id="263" r:id="rId12"/>
    <p:sldId id="276" r:id="rId13"/>
    <p:sldId id="264" r:id="rId14"/>
    <p:sldId id="265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66" r:id="rId24"/>
    <p:sldId id="267" r:id="rId25"/>
    <p:sldId id="258" r:id="rId26"/>
  </p:sldIdLst>
  <p:sldSz cx="11998325" cy="7559675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39" y="17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66862" y="1117600"/>
            <a:ext cx="4422775" cy="3736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44575" y="5095875"/>
            <a:ext cx="5470525" cy="448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360362" y="360362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30687" y="360362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360362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:notes"/>
          <p:cNvSpPr txBox="1">
            <a:spLocks noGrp="1"/>
          </p:cNvSpPr>
          <p:nvPr>
            <p:ph type="dt" idx="10"/>
          </p:nvPr>
        </p:nvSpPr>
        <p:spPr>
          <a:xfrm>
            <a:off x="4230687" y="360362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02/08/2024</a:t>
            </a:r>
            <a:endParaRPr/>
          </a:p>
        </p:txBody>
      </p:sp>
      <p:sp>
        <p:nvSpPr>
          <p:cNvPr id="255" name="Google Shape;255;p1:notes"/>
          <p:cNvSpPr txBox="1">
            <a:spLocks noGrp="1"/>
          </p:cNvSpPr>
          <p:nvPr>
            <p:ph type="sldNum" idx="12"/>
          </p:nvPr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256" name="Google Shape;256;p1:notes"/>
          <p:cNvSpPr txBox="1"/>
          <p:nvPr/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sp>
        <p:nvSpPr>
          <p:cNvPr id="257" name="Google Shape;2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12800" y="1117600"/>
            <a:ext cx="5932488" cy="37385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58" name="Google Shape;258;p1:notes"/>
          <p:cNvSpPr txBox="1">
            <a:spLocks noGrp="1"/>
          </p:cNvSpPr>
          <p:nvPr>
            <p:ph type="body" idx="1"/>
          </p:nvPr>
        </p:nvSpPr>
        <p:spPr>
          <a:xfrm>
            <a:off x="374650" y="5480050"/>
            <a:ext cx="6824662" cy="4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:notes"/>
          <p:cNvSpPr txBox="1">
            <a:spLocks noGrp="1"/>
          </p:cNvSpPr>
          <p:nvPr>
            <p:ph type="dt" idx="10"/>
          </p:nvPr>
        </p:nvSpPr>
        <p:spPr>
          <a:xfrm>
            <a:off x="4230687" y="360362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02/08/2024</a:t>
            </a:r>
            <a:endParaRPr/>
          </a:p>
        </p:txBody>
      </p:sp>
      <p:sp>
        <p:nvSpPr>
          <p:cNvPr id="267" name="Google Shape;267;p2:notes"/>
          <p:cNvSpPr txBox="1">
            <a:spLocks noGrp="1"/>
          </p:cNvSpPr>
          <p:nvPr>
            <p:ph type="sldNum" idx="12"/>
          </p:nvPr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68" name="Google Shape;268;p2:notes"/>
          <p:cNvSpPr txBox="1"/>
          <p:nvPr/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sp>
        <p:nvSpPr>
          <p:cNvPr id="269" name="Google Shape;2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12800" y="1117600"/>
            <a:ext cx="5932488" cy="37385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70" name="Google Shape;270;p2:notes"/>
          <p:cNvSpPr txBox="1">
            <a:spLocks noGrp="1"/>
          </p:cNvSpPr>
          <p:nvPr>
            <p:ph type="body" idx="1"/>
          </p:nvPr>
        </p:nvSpPr>
        <p:spPr>
          <a:xfrm>
            <a:off x="1044575" y="5095875"/>
            <a:ext cx="5472112" cy="44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:notes"/>
          <p:cNvSpPr txBox="1">
            <a:spLocks noGrp="1"/>
          </p:cNvSpPr>
          <p:nvPr>
            <p:ph type="dt" idx="10"/>
          </p:nvPr>
        </p:nvSpPr>
        <p:spPr>
          <a:xfrm>
            <a:off x="4230687" y="360362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02/08/2024</a:t>
            </a:r>
            <a:endParaRPr/>
          </a:p>
        </p:txBody>
      </p:sp>
      <p:sp>
        <p:nvSpPr>
          <p:cNvPr id="277" name="Google Shape;277;p3:notes"/>
          <p:cNvSpPr txBox="1">
            <a:spLocks noGrp="1"/>
          </p:cNvSpPr>
          <p:nvPr>
            <p:ph type="sldNum" idx="12"/>
          </p:nvPr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78" name="Google Shape;278;p3:notes"/>
          <p:cNvSpPr txBox="1"/>
          <p:nvPr/>
        </p:nvSpPr>
        <p:spPr>
          <a:xfrm>
            <a:off x="4230687" y="9832975"/>
            <a:ext cx="2967037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sp>
        <p:nvSpPr>
          <p:cNvPr id="279" name="Google Shape;2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12800" y="1117600"/>
            <a:ext cx="5932488" cy="37385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80" name="Google Shape;280;p3:notes"/>
          <p:cNvSpPr txBox="1">
            <a:spLocks noGrp="1"/>
          </p:cNvSpPr>
          <p:nvPr>
            <p:ph type="body" idx="1"/>
          </p:nvPr>
        </p:nvSpPr>
        <p:spPr>
          <a:xfrm>
            <a:off x="1044575" y="5095875"/>
            <a:ext cx="5472112" cy="44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8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>
            <a:off x="819150" y="1884363"/>
            <a:ext cx="10347325" cy="3144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819150" y="5059363"/>
            <a:ext cx="10347325" cy="165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>
            <a:off x="552450" y="5216525"/>
            <a:ext cx="10788650" cy="154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598487" y="1920875"/>
            <a:ext cx="10737850" cy="466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 rot="5400000">
            <a:off x="3636168" y="-1116807"/>
            <a:ext cx="4662487" cy="1073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>
            <a:spLocks noGrp="1"/>
          </p:cNvSpPr>
          <p:nvPr>
            <p:ph type="pic" idx="2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1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2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827088" y="403225"/>
            <a:ext cx="10347325" cy="1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827088" y="1852613"/>
            <a:ext cx="5075237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2"/>
          </p:nvPr>
        </p:nvSpPr>
        <p:spPr>
          <a:xfrm>
            <a:off x="827088" y="2760663"/>
            <a:ext cx="5075237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3"/>
          </p:nvPr>
        </p:nvSpPr>
        <p:spPr>
          <a:xfrm>
            <a:off x="6073775" y="1852613"/>
            <a:ext cx="5100638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4"/>
          </p:nvPr>
        </p:nvSpPr>
        <p:spPr>
          <a:xfrm>
            <a:off x="6073775" y="2760663"/>
            <a:ext cx="5100638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598488" y="1920875"/>
            <a:ext cx="5292725" cy="4662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2"/>
          </p:nvPr>
        </p:nvSpPr>
        <p:spPr>
          <a:xfrm>
            <a:off x="6043613" y="1920875"/>
            <a:ext cx="5292725" cy="4662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 rot="5400000">
            <a:off x="6765132" y="2183607"/>
            <a:ext cx="6462713" cy="269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 rot="5400000">
            <a:off x="1290638" y="-439737"/>
            <a:ext cx="6462713" cy="794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819150" y="1884363"/>
            <a:ext cx="10347325" cy="3144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819150" y="5059363"/>
            <a:ext cx="10347325" cy="165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 rot="5400000">
            <a:off x="6615113" y="2408238"/>
            <a:ext cx="6919913" cy="2706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 rot="5400000">
            <a:off x="1123950" y="-223837"/>
            <a:ext cx="6919913" cy="797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598487" y="301625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 rot="5400000">
            <a:off x="3317081" y="-889794"/>
            <a:ext cx="5392737" cy="1082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7"/>
          <p:cNvSpPr>
            <a:spLocks noGrp="1"/>
          </p:cNvSpPr>
          <p:nvPr>
            <p:ph type="pic" idx="2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body" idx="2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598487" y="301625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>
            <a:spLocks noGrp="1"/>
          </p:cNvSpPr>
          <p:nvPr>
            <p:ph type="title"/>
          </p:nvPr>
        </p:nvSpPr>
        <p:spPr>
          <a:xfrm>
            <a:off x="827088" y="403225"/>
            <a:ext cx="10347325" cy="1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body" idx="1"/>
          </p:nvPr>
        </p:nvSpPr>
        <p:spPr>
          <a:xfrm>
            <a:off x="827088" y="1852613"/>
            <a:ext cx="5075237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body" idx="2"/>
          </p:nvPr>
        </p:nvSpPr>
        <p:spPr>
          <a:xfrm>
            <a:off x="827088" y="2760663"/>
            <a:ext cx="5075237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body" idx="3"/>
          </p:nvPr>
        </p:nvSpPr>
        <p:spPr>
          <a:xfrm>
            <a:off x="6073775" y="1852613"/>
            <a:ext cx="5100638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body" idx="4"/>
          </p:nvPr>
        </p:nvSpPr>
        <p:spPr>
          <a:xfrm>
            <a:off x="6073775" y="2760663"/>
            <a:ext cx="5100638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>
            <a:spLocks noGrp="1"/>
          </p:cNvSpPr>
          <p:nvPr>
            <p:ph type="title"/>
          </p:nvPr>
        </p:nvSpPr>
        <p:spPr>
          <a:xfrm>
            <a:off x="598487" y="301625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body" idx="1"/>
          </p:nvPr>
        </p:nvSpPr>
        <p:spPr>
          <a:xfrm>
            <a:off x="598488" y="1828800"/>
            <a:ext cx="5338762" cy="539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32"/>
          <p:cNvSpPr txBox="1">
            <a:spLocks noGrp="1"/>
          </p:cNvSpPr>
          <p:nvPr>
            <p:ph type="body" idx="2"/>
          </p:nvPr>
        </p:nvSpPr>
        <p:spPr>
          <a:xfrm>
            <a:off x="6089650" y="1828800"/>
            <a:ext cx="5338763" cy="539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819150" y="1884363"/>
            <a:ext cx="10347325" cy="3144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body" idx="1"/>
          </p:nvPr>
        </p:nvSpPr>
        <p:spPr>
          <a:xfrm>
            <a:off x="819150" y="5059363"/>
            <a:ext cx="10347325" cy="165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 rot="5400000">
            <a:off x="5172869" y="596106"/>
            <a:ext cx="1547812" cy="1078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>
            <a:spLocks noGrp="1"/>
          </p:cNvSpPr>
          <p:nvPr>
            <p:ph type="title"/>
          </p:nvPr>
        </p:nvSpPr>
        <p:spPr>
          <a:xfrm>
            <a:off x="598487" y="301625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body" idx="1"/>
          </p:nvPr>
        </p:nvSpPr>
        <p:spPr>
          <a:xfrm>
            <a:off x="598487" y="1828800"/>
            <a:ext cx="10829925" cy="539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4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4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>
            <a:spLocks noGrp="1"/>
          </p:cNvSpPr>
          <p:nvPr>
            <p:ph type="ctrTitle"/>
          </p:nvPr>
        </p:nvSpPr>
        <p:spPr>
          <a:xfrm>
            <a:off x="1500188" y="1236663"/>
            <a:ext cx="8997950" cy="263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subTitle" idx="1"/>
          </p:nvPr>
        </p:nvSpPr>
        <p:spPr>
          <a:xfrm>
            <a:off x="1500188" y="3970338"/>
            <a:ext cx="8997950" cy="182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" name="Google Shape;224;p35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5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ctrTitle"/>
          </p:nvPr>
        </p:nvSpPr>
        <p:spPr>
          <a:xfrm>
            <a:off x="1500188" y="1236663"/>
            <a:ext cx="8997950" cy="263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1"/>
          </p:nvPr>
        </p:nvSpPr>
        <p:spPr>
          <a:xfrm>
            <a:off x="1500188" y="3970338"/>
            <a:ext cx="8997950" cy="182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>
            <a:spLocks noGrp="1"/>
          </p:cNvSpPr>
          <p:nvPr>
            <p:ph type="ctrTitle"/>
          </p:nvPr>
        </p:nvSpPr>
        <p:spPr>
          <a:xfrm>
            <a:off x="1500188" y="1236663"/>
            <a:ext cx="8997950" cy="263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subTitle" idx="1"/>
          </p:nvPr>
        </p:nvSpPr>
        <p:spPr>
          <a:xfrm>
            <a:off x="1500188" y="3970338"/>
            <a:ext cx="8997950" cy="182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0" name="Google Shape;250;p39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9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9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>
            <a:spLocks noGrp="1"/>
          </p:cNvSpPr>
          <p:nvPr>
            <p:ph type="pic" idx="2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827088" y="503238"/>
            <a:ext cx="3868737" cy="1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5100638" y="1089025"/>
            <a:ext cx="6073775" cy="53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827088" y="2268538"/>
            <a:ext cx="3868737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827088" y="403225"/>
            <a:ext cx="10347325" cy="1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827088" y="1852613"/>
            <a:ext cx="5075237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827088" y="2760663"/>
            <a:ext cx="5075237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3"/>
          </p:nvPr>
        </p:nvSpPr>
        <p:spPr>
          <a:xfrm>
            <a:off x="6073775" y="1852613"/>
            <a:ext cx="5100638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4"/>
          </p:nvPr>
        </p:nvSpPr>
        <p:spPr>
          <a:xfrm>
            <a:off x="6073775" y="2760663"/>
            <a:ext cx="5100638" cy="406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552450" y="5216525"/>
            <a:ext cx="5318125" cy="154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2"/>
          </p:nvPr>
        </p:nvSpPr>
        <p:spPr>
          <a:xfrm>
            <a:off x="6022975" y="5216525"/>
            <a:ext cx="5318125" cy="154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552450" y="5216525"/>
            <a:ext cx="10788650" cy="154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598487" y="1920875"/>
            <a:ext cx="10737850" cy="466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598487" y="301625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598487" y="1828800"/>
            <a:ext cx="10829925" cy="539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dt" idx="10"/>
          </p:nvPr>
        </p:nvSpPr>
        <p:spPr>
          <a:xfrm>
            <a:off x="598487" y="6827837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ftr" idx="11"/>
          </p:nvPr>
        </p:nvSpPr>
        <p:spPr>
          <a:xfrm>
            <a:off x="4102100" y="6827837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ldNum" idx="12"/>
          </p:nvPr>
        </p:nvSpPr>
        <p:spPr>
          <a:xfrm>
            <a:off x="9188450" y="6827837"/>
            <a:ext cx="22526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" y="28575"/>
            <a:ext cx="1500187" cy="150018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6"/>
          <p:cNvSpPr txBox="1">
            <a:spLocks noGrp="1"/>
          </p:cNvSpPr>
          <p:nvPr>
            <p:ph type="title"/>
          </p:nvPr>
        </p:nvSpPr>
        <p:spPr>
          <a:xfrm>
            <a:off x="549275" y="301625"/>
            <a:ext cx="10796587" cy="44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0" i="0" u="none" strike="noStrike" cap="none">
                <a:solidFill>
                  <a:srgbClr val="04617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body" idx="1"/>
          </p:nvPr>
        </p:nvSpPr>
        <p:spPr>
          <a:xfrm>
            <a:off x="552450" y="5216525"/>
            <a:ext cx="10788650" cy="154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3000"/>
              </a:lnSpc>
              <a:spcBef>
                <a:spcPts val="1238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dt" idx="10"/>
          </p:nvPr>
        </p:nvSpPr>
        <p:spPr>
          <a:xfrm>
            <a:off x="563562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ftr" idx="11"/>
          </p:nvPr>
        </p:nvSpPr>
        <p:spPr>
          <a:xfrm>
            <a:off x="4067175" y="6886575"/>
            <a:ext cx="3802062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sldNum" idx="12"/>
          </p:nvPr>
        </p:nvSpPr>
        <p:spPr>
          <a:xfrm>
            <a:off x="8566150" y="6886575"/>
            <a:ext cx="2794000" cy="520700"/>
          </a:xfrm>
          <a:prstGeom prst="rect">
            <a:avLst/>
          </a:prstGeom>
          <a:noFill/>
          <a:ln w="9525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DBF5F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DBF5F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79112" y="6184900"/>
            <a:ext cx="1319212" cy="131921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8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6587" cy="126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598487" y="1920875"/>
            <a:ext cx="10737850" cy="466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3000"/>
              </a:lnSpc>
              <a:spcBef>
                <a:spcPts val="1413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3000"/>
              </a:lnSpc>
              <a:spcBef>
                <a:spcPts val="112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3000"/>
              </a:lnSpc>
              <a:spcBef>
                <a:spcPts val="85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3000"/>
              </a:lnSpc>
              <a:spcBef>
                <a:spcPts val="575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4" name="Google Shape;244;p38"/>
          <p:cNvSpPr txBox="1">
            <a:spLocks noGrp="1"/>
          </p:cNvSpPr>
          <p:nvPr>
            <p:ph type="dt" idx="10"/>
          </p:nvPr>
        </p:nvSpPr>
        <p:spPr>
          <a:xfrm>
            <a:off x="598487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38"/>
          <p:cNvSpPr txBox="1">
            <a:spLocks noGrp="1"/>
          </p:cNvSpPr>
          <p:nvPr>
            <p:ph type="ftr" idx="11"/>
          </p:nvPr>
        </p:nvSpPr>
        <p:spPr>
          <a:xfrm>
            <a:off x="4102100" y="6886575"/>
            <a:ext cx="380206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Google Shape;246;p38"/>
          <p:cNvSpPr txBox="1">
            <a:spLocks noGrp="1"/>
          </p:cNvSpPr>
          <p:nvPr>
            <p:ph type="sldNum" idx="12"/>
          </p:nvPr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5641460" TargetMode="External"/><Relationship Id="rId2" Type="http://schemas.openxmlformats.org/officeDocument/2006/relationships/hyperlink" Target="https://ieeexplore.ieee.org/abstract/document/9776768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ieeexplore.ieee.org/abstract/document/7233087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>
            <a:spLocks noGrp="1"/>
          </p:cNvSpPr>
          <p:nvPr>
            <p:ph type="title"/>
          </p:nvPr>
        </p:nvSpPr>
        <p:spPr>
          <a:xfrm>
            <a:off x="584611" y="1736127"/>
            <a:ext cx="10687050" cy="153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875" rIns="0" bIns="0" anchor="b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/>
                <a:cs typeface="Times New Roman"/>
                <a:sym typeface="Times New Roman"/>
              </a:rPr>
              <a:t>University Unified Login System</a:t>
            </a:r>
            <a:endParaRPr sz="4400" dirty="0"/>
          </a:p>
        </p:txBody>
      </p:sp>
      <p:sp>
        <p:nvSpPr>
          <p:cNvPr id="261" name="Google Shape;261;p40"/>
          <p:cNvSpPr txBox="1"/>
          <p:nvPr/>
        </p:nvSpPr>
        <p:spPr>
          <a:xfrm>
            <a:off x="2838655" y="3871426"/>
            <a:ext cx="6178962" cy="1008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55550" rIns="36000" bIns="3600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Made By-</a:t>
            </a:r>
            <a:endParaRPr sz="2000" dirty="0"/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None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AASTHA ARORA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 22070122003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)</a:t>
            </a: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None/>
            </a:pPr>
            <a:r>
              <a:rPr lang="en-US" sz="2000" dirty="0">
                <a:latin typeface="Times New Roman"/>
                <a:cs typeface="Times New Roman"/>
                <a:sym typeface="Times New Roman"/>
              </a:rPr>
              <a:t>AAYUSHA BHATIA ( 22070122004 )</a:t>
            </a:r>
            <a:endParaRPr sz="2000" dirty="0"/>
          </a:p>
        </p:txBody>
      </p:sp>
      <p:pic>
        <p:nvPicPr>
          <p:cNvPr id="262" name="Google Shape;26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3762" y="50800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0"/>
          <p:cNvSpPr txBox="1"/>
          <p:nvPr/>
        </p:nvSpPr>
        <p:spPr>
          <a:xfrm>
            <a:off x="2460681" y="6358647"/>
            <a:ext cx="7726811" cy="83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marR="0" lvl="0" indent="0" algn="ct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SYMBIOSIS INTERNATIONAL (DEEMED UNIVERSITY)</a:t>
            </a:r>
            <a:endParaRPr dirty="0"/>
          </a:p>
          <a:p>
            <a:pPr marL="0" marR="0" lvl="0" indent="0" algn="ct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en-US" sz="2200" dirty="0"/>
              <a:t>2-26</a:t>
            </a:r>
            <a:endParaRPr dirty="0"/>
          </a:p>
        </p:txBody>
      </p:sp>
      <p:sp>
        <p:nvSpPr>
          <p:cNvPr id="264" name="Google Shape;264;p40"/>
          <p:cNvSpPr txBox="1"/>
          <p:nvPr/>
        </p:nvSpPr>
        <p:spPr>
          <a:xfrm>
            <a:off x="4595811" y="5271340"/>
            <a:ext cx="291465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55550" rIns="36000" bIns="3600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 the Guidance of</a:t>
            </a:r>
            <a:endParaRPr dirty="0"/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None/>
            </a:pPr>
            <a:r>
              <a:rPr lang="en-US" sz="2200" b="1" dirty="0">
                <a:latin typeface="Times New Roman"/>
                <a:cs typeface="Times New Roman"/>
                <a:sym typeface="Times New Roman"/>
              </a:rPr>
              <a:t>Prof. Usha </a:t>
            </a:r>
            <a:r>
              <a:rPr lang="en-US" sz="2200" b="1" dirty="0" err="1">
                <a:latin typeface="Times New Roman"/>
                <a:cs typeface="Times New Roman"/>
                <a:sym typeface="Times New Roman"/>
              </a:rPr>
              <a:t>Jogalekar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AD61A-29BE-3962-5F78-5E008A95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0FC01-1BF2-F083-480D-9397DF3D2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487" y="1940125"/>
            <a:ext cx="10441690" cy="511519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Expected Outcomes: Improved User Satisfaction, Enhanced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Evaluation Through User Feedback, Performance Metrics.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Achievements: Streamlined Access Management, Enhanced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Successful Implementation of Advanced Authentication Features.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Positive Impact on User Experience and System Efficiency.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4647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A1A9-5395-291A-9850-DF33CC37C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B4CCC-6B43-69B3-9156-56E739C0C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6281E-7AF5-E631-80BB-2908175B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20" y="1833705"/>
            <a:ext cx="11336337" cy="507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37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6D403-C74A-093F-B20D-95342E16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E4653-4D44-908A-56A5-2EBD76E0C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55B16-53A9-9F40-4EC9-6BE3D93B8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70" y="1776231"/>
            <a:ext cx="11000769" cy="54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24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DE6C-80D6-D3AC-DD49-DFB6A702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D6E68-7732-8C93-9582-5C0E433EB1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5394A-D1F7-30B7-1981-B2A2F60EB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38" y="1779159"/>
            <a:ext cx="11331350" cy="53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00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B7287-759C-954E-5F00-5B2FB6390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FBFF2-369E-2BCD-3058-C150955A6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512924-049C-3329-2838-78D7A43EB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36" y="1829374"/>
            <a:ext cx="11162496" cy="542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84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A0B75-B3AC-FEC0-0202-3FF15270C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E434F-E951-7C87-CB4B-9CFD8AF62C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892EF-7DDD-2506-283A-8F6A6C99D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49" y="1682852"/>
            <a:ext cx="11399839" cy="555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24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2AD5-C8EA-4E61-84A4-B2C5B25C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73018-993B-3893-25A2-88A5D7F36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6BED6-AB59-284A-BD25-5A3967D6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406" y="1693112"/>
            <a:ext cx="5240795" cy="24144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0A9DC4-014E-A5D8-C55B-A7F3BD9EB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94" y="1693112"/>
            <a:ext cx="5706886" cy="2722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A339D7-C93C-1D95-83A9-E4440C289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93" y="4427851"/>
            <a:ext cx="5841965" cy="28350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81AC30-6639-6493-ED59-6C280FB55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0450" y="4565148"/>
            <a:ext cx="5404242" cy="260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23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0B55C-384B-0BCC-AAFE-45EB7A83B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61842-487E-D773-8874-F0F421FC92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1E4565-E9A5-7D68-D2AD-BF3F86225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19" y="1829772"/>
            <a:ext cx="11336337" cy="541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46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C911-8040-372B-671F-BAFECA0C4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DFD28-79A1-8201-8174-F022150A2C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38FD4E-AF97-35FB-17D4-67549C433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80" y="1740502"/>
            <a:ext cx="11288862" cy="529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4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DB10A-6540-A19F-BB44-99E924114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1FB3C-D533-BF38-42F2-D3CC14208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487" y="1920875"/>
            <a:ext cx="10903702" cy="5375074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Significance of Centralized Access Management.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Addressing Challenges for an Efficient and Secure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Future Enhancements: Additional Security Features, Service Integration.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Continuing Improvements for Scalability and Usability.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Importance of User-Centric Design and Security Measures.</a:t>
            </a:r>
          </a:p>
          <a:p>
            <a:pPr algn="just"/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4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/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sp>
        <p:nvSpPr>
          <p:cNvPr id="273" name="Google Shape;273;p41"/>
          <p:cNvSpPr txBox="1">
            <a:spLocks noGrp="1"/>
          </p:cNvSpPr>
          <p:nvPr>
            <p:ph type="title"/>
          </p:nvPr>
        </p:nvSpPr>
        <p:spPr>
          <a:xfrm>
            <a:off x="626819" y="152400"/>
            <a:ext cx="10798175" cy="126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5400" b="0" i="0" u="none" dirty="0">
                <a:solidFill>
                  <a:srgbClr val="FFFFFF"/>
                </a:solidFill>
                <a:latin typeface="+mn-lt"/>
                <a:ea typeface="Times New Roman"/>
                <a:cs typeface="Times New Roman"/>
                <a:sym typeface="Times New Roman"/>
              </a:rPr>
              <a:t>Content</a:t>
            </a:r>
            <a:endParaRPr sz="5400" dirty="0">
              <a:latin typeface="+mn-lt"/>
            </a:endParaRPr>
          </a:p>
        </p:txBody>
      </p:sp>
      <p:sp>
        <p:nvSpPr>
          <p:cNvPr id="274" name="Google Shape;274;p41"/>
          <p:cNvSpPr txBox="1">
            <a:spLocks noGrp="1"/>
          </p:cNvSpPr>
          <p:nvPr>
            <p:ph type="body" idx="1"/>
          </p:nvPr>
        </p:nvSpPr>
        <p:spPr>
          <a:xfrm>
            <a:off x="598487" y="1920875"/>
            <a:ext cx="10739437" cy="466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31800" lvl="0" indent="-32385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Introduction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Motivation</a:t>
            </a: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Statement of Problem / Scope 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Objectives of Study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Existing System</a:t>
            </a: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dirty="0">
                <a:latin typeface="+mn-lt"/>
                <a:cs typeface="Times New Roman"/>
                <a:sym typeface="Times New Roman"/>
              </a:rPr>
              <a:t>Functionalities in our project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Methodology, Tools and Techniques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Results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Conclusion</a:t>
            </a:r>
            <a:endParaRPr lang="en-US" sz="2000" dirty="0">
              <a:latin typeface="+mn-lt"/>
            </a:endParaRPr>
          </a:p>
          <a:p>
            <a:pPr marL="431800" lvl="0" indent="-323850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Char char="●"/>
            </a:pPr>
            <a:r>
              <a:rPr lang="en-US" sz="2000" b="0" i="0" u="none" dirty="0">
                <a:solidFill>
                  <a:srgbClr val="000000"/>
                </a:solidFill>
                <a:latin typeface="+mn-lt"/>
                <a:ea typeface="Times New Roman"/>
                <a:cs typeface="Times New Roman"/>
                <a:sym typeface="Times New Roman"/>
              </a:rPr>
              <a:t>References</a:t>
            </a:r>
            <a:endParaRPr lang="en-US" sz="2000" dirty="0">
              <a:latin typeface="+mn-lt"/>
            </a:endParaRPr>
          </a:p>
          <a:p>
            <a:pPr marL="431800" lvl="0" indent="-272415" algn="l" rtl="0">
              <a:lnSpc>
                <a:spcPct val="128000"/>
              </a:lnSpc>
              <a:spcBef>
                <a:spcPts val="1400"/>
              </a:spcBef>
              <a:spcAft>
                <a:spcPts val="0"/>
              </a:spcAft>
              <a:buClr>
                <a:srgbClr val="04617B"/>
              </a:buClr>
              <a:buSzPts val="810"/>
              <a:buFont typeface="Noto Sans Symbols"/>
              <a:buNone/>
            </a:pPr>
            <a:endParaRPr sz="1800" b="0" i="0" u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3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1800" b="0" i="0" u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AEA2E-60A8-71B3-795C-01A03ABB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465D2-9543-1830-8774-2C13CC9863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 algn="just">
              <a:lnSpc>
                <a:spcPct val="150000"/>
              </a:lnSpc>
              <a:spcBef>
                <a:spcPts val="1200"/>
              </a:spcBef>
            </a:pPr>
            <a:r>
              <a:rPr lang="en-US" sz="2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IEEE RESEARCH PAPERS</a:t>
            </a:r>
          </a:p>
          <a:p>
            <a:pPr marL="514350" indent="-28575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https://ieeexplore.ieee.org/abstract/document/9776768</a:t>
            </a:r>
            <a:endParaRPr lang="en-IN" sz="2800" dirty="0">
              <a:solidFill>
                <a:schemeClr val="accent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14350" indent="-28575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https://ieeexplore.ieee.org/document/5641460</a:t>
            </a:r>
            <a:endParaRPr lang="en-IN" sz="2800" dirty="0">
              <a:solidFill>
                <a:schemeClr val="accent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14350" indent="-285750" algn="just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https://ieeexplore.ieee.org/abstract/document/7233087</a:t>
            </a:r>
            <a:endParaRPr lang="en-IN" sz="2800" dirty="0">
              <a:solidFill>
                <a:schemeClr val="accent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858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1413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/>
        </p:nvSpPr>
        <p:spPr>
          <a:xfrm>
            <a:off x="8602662" y="6886575"/>
            <a:ext cx="279400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400"/>
              <a:buFont typeface="Arial"/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484848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sp>
        <p:nvSpPr>
          <p:cNvPr id="283" name="Google Shape;283;p42"/>
          <p:cNvSpPr txBox="1">
            <a:spLocks noGrp="1"/>
          </p:cNvSpPr>
          <p:nvPr>
            <p:ph type="title"/>
          </p:nvPr>
        </p:nvSpPr>
        <p:spPr>
          <a:xfrm>
            <a:off x="598487" y="120650"/>
            <a:ext cx="10798175" cy="126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2"/>
          <p:cNvSpPr txBox="1">
            <a:spLocks noGrp="1"/>
          </p:cNvSpPr>
          <p:nvPr>
            <p:ph type="body" idx="1"/>
          </p:nvPr>
        </p:nvSpPr>
        <p:spPr>
          <a:xfrm>
            <a:off x="598487" y="1920875"/>
            <a:ext cx="10739437" cy="466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31800" lvl="0" indent="-323850" algn="ct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3200" b="0" i="0" u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1800" lvl="0" indent="-323850" algn="ctr" rtl="0">
              <a:lnSpc>
                <a:spcPct val="113000"/>
              </a:lnSpc>
              <a:spcBef>
                <a:spcPts val="1400"/>
              </a:spcBef>
              <a:spcAft>
                <a:spcPts val="0"/>
              </a:spcAft>
              <a:buSzPts val="3200"/>
              <a:buNone/>
            </a:pPr>
            <a:endParaRPr sz="3200" b="0" i="0" u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1800" lvl="0" indent="-323850" algn="ctr" rtl="0">
              <a:lnSpc>
                <a:spcPct val="113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0" i="0" u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84461-BA63-BEC7-3225-E1DAA52DF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92403-0ABF-FCCE-95BF-958F9ACACF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 today's digital age, universities rely heavily on online portals for various functions such as accessing financial information, submitting assignments, providing feedback, and checking examination results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highlight>
                  <a:srgbClr val="FFFFFF"/>
                </a:highlight>
                <a:latin typeface="Söhne"/>
              </a:rPr>
              <a:t>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ntroducing a Centralized University Login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Improving Security and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Streamlining Access to Services and Resources.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Enhancing Efficiency in Access Management.</a:t>
            </a:r>
          </a:p>
          <a:p>
            <a:pPr marL="228600" indent="0"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just"/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651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FAFE-2A7D-75F5-AD44-049DE7A43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13D02-A3CB-421A-982F-3906209E8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38" y="2254363"/>
            <a:ext cx="10737850" cy="4377444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Enhancing Efficiency, Security, and User Satisfaction.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Addressing Fragmented Logins and Security Risks.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Creating a Cohesive and User-Centric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Modernizing Access Management Practices.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Improving Data Security and User Privacy.</a:t>
            </a:r>
          </a:p>
        </p:txBody>
      </p:sp>
    </p:spTree>
    <p:extLst>
      <p:ext uri="{BB962C8B-B14F-4D97-AF65-F5344CB8AC3E}">
        <p14:creationId xmlns:p14="http://schemas.microsoft.com/office/powerpoint/2010/main" val="192292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FF0D-2615-5145-BAD4-AC275DF1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 of Problem / Scope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1D249-B720-E428-6DCB-92FE96A4F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487" y="1674797"/>
            <a:ext cx="10143307" cy="50269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Identifying Current Challenges: Disjointed Logins, Security Vulnerabilities.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Scope: Developing a Centralized Login Portal for day-to-day services related to college students.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Goals: Enhancing User Experience, Strengthening Security Measures, Bringing all the important stuff to one place.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Optimizing Access Management for Users and Administrators.</a:t>
            </a:r>
          </a:p>
          <a:p>
            <a:pPr algn="just"/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67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F949-A68A-95BC-A29F-760B1B86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of Study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C4FFB-DD61-C634-CB78-93752C260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487" y="1920875"/>
            <a:ext cx="10191433" cy="466248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Enhance User Experience with Seamless Authentication.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Different functionalities under one platform.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Optimize Access Management for Streamlined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Integrate Multiple Services under a Unified Framework.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4107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8A55-71EF-AD6D-D0C6-85FFBB9D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System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03F9C-4542-7DBE-65CA-38B89A584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1740" y="1863124"/>
            <a:ext cx="10393565" cy="540395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Current System Limitations: Disjointed Experiences, Security Risks.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Challenges: User Inconvenience, No centralized Platform.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Goals: Improve Security, Create Cohesive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Enhancements Needed for Modern Access Management.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Addressing Security and Usability Concerns.</a:t>
            </a:r>
          </a:p>
          <a:p>
            <a:pPr algn="just"/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788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00F34-392A-891E-AB71-64943EFC7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Functionalities in our project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A9A0C2-1566-CF79-1BDA-22D1CF8BB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983" y="1643606"/>
            <a:ext cx="11305873" cy="5795419"/>
          </a:xfrm>
        </p:spPr>
        <p:txBody>
          <a:bodyPr/>
          <a:lstStyle/>
          <a:p>
            <a:r>
              <a:rPr lang="en-US" sz="2800" dirty="0"/>
              <a:t>The functionalities of our project include:</a:t>
            </a:r>
          </a:p>
          <a:p>
            <a:pPr marL="6858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Centralized Login Page: Allows access to registered users only, managed through a MySQL database.</a:t>
            </a:r>
          </a:p>
          <a:p>
            <a:pPr marL="6858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Faculty Directory: Displays faculty phone numbers and information.</a:t>
            </a:r>
          </a:p>
          <a:p>
            <a:pPr marL="6858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Event Calendar: Shows upcoming university events and important dates.</a:t>
            </a:r>
          </a:p>
          <a:p>
            <a:pPr marL="6858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Important Portals: Provides access to key university resources and </a:t>
            </a:r>
            <a:r>
              <a:rPr lang="en-US" sz="2800" dirty="0" err="1"/>
              <a:t>services.Timetable</a:t>
            </a:r>
            <a:r>
              <a:rPr lang="en-US" sz="2800" dirty="0"/>
              <a:t>: Displays class schedules and room assignments.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98332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A8155-16D6-71B5-4B85-7A987781F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493" y="0"/>
            <a:ext cx="11399838" cy="1260475"/>
          </a:xfrm>
        </p:spPr>
        <p:txBody>
          <a:bodyPr/>
          <a:lstStyle/>
          <a:p>
            <a:r>
              <a:rPr lang="en-US" sz="5400" dirty="0"/>
              <a:t>Methodology, Tools and Techniques</a:t>
            </a:r>
            <a:endParaRPr lang="en-IN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29D8E8-4D72-CB08-50B7-DC79B178CF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487" y="1920875"/>
            <a:ext cx="10737850" cy="5298072"/>
          </a:xfrm>
        </p:spPr>
        <p:txBody>
          <a:bodyPr/>
          <a:lstStyle/>
          <a:p>
            <a:pPr algn="l"/>
            <a:r>
              <a:rPr lang="en-IN" sz="2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METHODOLOGY: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Agile approach for flexibility and iterative improvements.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User-centric design for usability testing and feedback.</a:t>
            </a:r>
          </a:p>
          <a:p>
            <a:pPr algn="l"/>
            <a:r>
              <a:rPr lang="en-IN" sz="2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TOOLS: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Frontend: HTML, CSS, JS, QRCode.js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Backend: PHP, Python, MySQL</a:t>
            </a:r>
          </a:p>
          <a:p>
            <a:pPr algn="l"/>
            <a:r>
              <a:rPr lang="en-IN" sz="2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TECHNIQUES: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Session management for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 encryption for privacy.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Error handling and logging for stability.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Integration with university databases.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000" b="0" i="0" dirty="0">
              <a:solidFill>
                <a:schemeClr val="accent2">
                  <a:lumMod val="75000"/>
                </a:schemeClr>
              </a:solidFill>
              <a:effectLst/>
              <a:latin typeface="+mj-lt"/>
            </a:endParaRPr>
          </a:p>
          <a:p>
            <a:endParaRPr lang="en-I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683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565</Words>
  <Application>Microsoft Office PowerPoint</Application>
  <PresentationFormat>Custom</PresentationFormat>
  <Paragraphs>104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Noto Sans Symbols</vt:lpstr>
      <vt:lpstr>Söhne</vt:lpstr>
      <vt:lpstr>Times New Roman</vt:lpstr>
      <vt:lpstr>Office Theme</vt:lpstr>
      <vt:lpstr>Office Theme</vt:lpstr>
      <vt:lpstr>Office Theme</vt:lpstr>
      <vt:lpstr>1_Office Theme</vt:lpstr>
      <vt:lpstr>2_Office Theme</vt:lpstr>
      <vt:lpstr>University Unified Login System</vt:lpstr>
      <vt:lpstr>Content</vt:lpstr>
      <vt:lpstr>Introduction</vt:lpstr>
      <vt:lpstr>Motivation</vt:lpstr>
      <vt:lpstr>Statement of Problem / Scope </vt:lpstr>
      <vt:lpstr>Objectives of Study</vt:lpstr>
      <vt:lpstr>Existing System</vt:lpstr>
      <vt:lpstr>Functionalities in our project</vt:lpstr>
      <vt:lpstr>Methodology, Tools and Techniques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Unified Login System</dc:title>
  <dc:creator>Aayusha Bhatia</dc:creator>
  <cp:lastModifiedBy>Aayusha Bhatia</cp:lastModifiedBy>
  <cp:revision>4</cp:revision>
  <dcterms:modified xsi:type="dcterms:W3CDTF">2024-05-05T18:15:58Z</dcterms:modified>
</cp:coreProperties>
</file>